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46"/>
  </p:notes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318" r:id="rId13"/>
    <p:sldId id="270" r:id="rId14"/>
    <p:sldId id="321" r:id="rId15"/>
    <p:sldId id="271" r:id="rId16"/>
    <p:sldId id="320" r:id="rId17"/>
    <p:sldId id="323" r:id="rId18"/>
    <p:sldId id="319" r:id="rId19"/>
    <p:sldId id="272" r:id="rId20"/>
    <p:sldId id="273" r:id="rId21"/>
    <p:sldId id="274" r:id="rId22"/>
    <p:sldId id="314" r:id="rId23"/>
    <p:sldId id="315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317" r:id="rId35"/>
    <p:sldId id="303" r:id="rId36"/>
    <p:sldId id="304" r:id="rId37"/>
    <p:sldId id="305" r:id="rId38"/>
    <p:sldId id="322" r:id="rId39"/>
    <p:sldId id="306" r:id="rId40"/>
    <p:sldId id="308" r:id="rId41"/>
    <p:sldId id="309" r:id="rId42"/>
    <p:sldId id="310" r:id="rId43"/>
    <p:sldId id="312" r:id="rId44"/>
    <p:sldId id="313" r:id="rId45"/>
  </p:sldIdLst>
  <p:sldSz cx="13004800" cy="7302500"/>
  <p:notesSz cx="6858000" cy="9144000"/>
  <p:embeddedFontLst>
    <p:embeddedFont>
      <p:font typeface="Georgia" panose="02040502050405020303" pitchFamily="18" charset="0"/>
      <p:regular r:id="rId47"/>
      <p:bold r:id="rId48"/>
      <p:italic r:id="rId49"/>
      <p:boldItalic r:id="rId50"/>
    </p:embeddedFont>
    <p:embeddedFont>
      <p:font typeface="Impact" panose="020B0806030902050204" pitchFamily="34" charset="0"/>
      <p:regular r:id="rId51"/>
    </p:embeddedFont>
    <p:embeddedFont>
      <p:font typeface="Oswald" panose="020B0604020202020204" charset="0"/>
      <p:regular r:id="rId52"/>
      <p:bold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CF371616-5DA6-465B-92B5-9BB0344BA8E4}">
  <a:tblStyle styleId="{CF371616-5DA6-465B-92B5-9BB0344BA8E4}" styleName="Table_0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8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0" marR="0" lvl="1" indent="228600" algn="l" rtl="0">
              <a:spcBef>
                <a:spcPts val="0"/>
              </a:spcBef>
              <a:defRPr/>
            </a:lvl2pPr>
            <a:lvl3pPr marL="0" marR="0" lvl="2" indent="457200" algn="l" rtl="0">
              <a:spcBef>
                <a:spcPts val="0"/>
              </a:spcBef>
              <a:defRPr/>
            </a:lvl3pPr>
            <a:lvl4pPr marL="0" marR="0" lvl="3" indent="685800" algn="l" rtl="0">
              <a:spcBef>
                <a:spcPts val="0"/>
              </a:spcBef>
              <a:defRPr/>
            </a:lvl4pPr>
            <a:lvl5pPr marL="0" marR="0" lvl="4" indent="914400" algn="l" rtl="0">
              <a:spcBef>
                <a:spcPts val="0"/>
              </a:spcBef>
              <a:defRPr/>
            </a:lvl5pPr>
            <a:lvl6pPr marL="0" marR="0" lvl="5" indent="1143000" algn="l" rtl="0">
              <a:spcBef>
                <a:spcPts val="0"/>
              </a:spcBef>
              <a:defRPr/>
            </a:lvl6pPr>
            <a:lvl7pPr marL="0" marR="0" lvl="6" indent="1371600" algn="l" rtl="0">
              <a:spcBef>
                <a:spcPts val="0"/>
              </a:spcBef>
              <a:defRPr/>
            </a:lvl7pPr>
            <a:lvl8pPr marL="0" marR="0" lvl="7" indent="1600200" algn="l" rtl="0">
              <a:spcBef>
                <a:spcPts val="0"/>
              </a:spcBef>
              <a:defRPr/>
            </a:lvl8pPr>
            <a:lvl9pPr marL="0" marR="0" lvl="8" indent="182880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0952459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3705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8065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508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lang="en-US" sz="1200" i="1" dirty="0"/>
              <a:t>Image Source: The first rule of data science http://berkeleysciencereview.com/article/first-rule-data-science/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4033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0388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6480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70511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27091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02204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lang="en-US" sz="1200" i="1" dirty="0"/>
              <a:t>Image Source: Doing Data Science https://www.safaribooksonline.com/library/view/doing-data-science/9781449363871/ch01.html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49173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4304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73621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08893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53218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40310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18818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00118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76841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76742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29671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7167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7" name="Shape 39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2189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71695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4" name="Shape 40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27121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8112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38698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59340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84667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26" name="Shape 52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63145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Shape 53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21254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9061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0" name="Shape 5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38657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0" name="Shape 5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6111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8749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62" name="Shape 56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55628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1395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74" name="Shape 57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21432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7" name="Shape 58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78839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5" name="Shape 59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3384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880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514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3716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146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5070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000000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hape 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2" name="Shape 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13" name="Shape 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4999" y="762000"/>
            <a:ext cx="2832101" cy="30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Smart Phone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hape 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5"/>
            <a:ext cx="4043866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699" cy="551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500" cy="545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Shape 6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1" name="Shape 6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2" name="Shape 62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63" name="Shape 63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r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hape 6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7" name="Shape 6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8" name="Shape 68"/>
          <p:cNvSpPr/>
          <p:nvPr/>
        </p:nvSpPr>
        <p:spPr>
          <a:xfrm>
            <a:off x="655827" y="2307725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4386428" y="2303347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7409003" y="2423731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llout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hape 72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73" name="Shape 73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74" name="Shape 74"/>
          <p:cNvGrpSpPr/>
          <p:nvPr/>
        </p:nvGrpSpPr>
        <p:grpSpPr>
          <a:xfrm>
            <a:off x="635000" y="1828800"/>
            <a:ext cx="1270001" cy="1270001"/>
            <a:chOff x="0" y="0"/>
            <a:chExt cx="1270000" cy="1270000"/>
          </a:xfrm>
        </p:grpSpPr>
        <p:pic>
          <p:nvPicPr>
            <p:cNvPr id="75" name="Shape 7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Shape 76"/>
            <p:cNvSpPr/>
            <p:nvPr/>
          </p:nvSpPr>
          <p:spPr>
            <a:xfrm>
              <a:off x="889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77" name="Shape 77"/>
          <p:cNvGrpSpPr/>
          <p:nvPr/>
        </p:nvGrpSpPr>
        <p:grpSpPr>
          <a:xfrm>
            <a:off x="2159000" y="1828800"/>
            <a:ext cx="1270001" cy="1270001"/>
            <a:chOff x="0" y="0"/>
            <a:chExt cx="1270000" cy="1270000"/>
          </a:xfrm>
        </p:grpSpPr>
        <p:pic>
          <p:nvPicPr>
            <p:cNvPr id="78" name="Shape 7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Shape 79"/>
            <p:cNvSpPr/>
            <p:nvPr/>
          </p:nvSpPr>
          <p:spPr>
            <a:xfrm>
              <a:off x="101600" y="3479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0" name="Shape 80"/>
          <p:cNvGrpSpPr/>
          <p:nvPr/>
        </p:nvGrpSpPr>
        <p:grpSpPr>
          <a:xfrm>
            <a:off x="635000" y="3340100"/>
            <a:ext cx="1270001" cy="1270001"/>
            <a:chOff x="0" y="0"/>
            <a:chExt cx="1270000" cy="1270000"/>
          </a:xfrm>
        </p:grpSpPr>
        <p:pic>
          <p:nvPicPr>
            <p:cNvPr id="81" name="Shape 8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Shape 82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3" name="Shape 83"/>
          <p:cNvGrpSpPr/>
          <p:nvPr/>
        </p:nvGrpSpPr>
        <p:grpSpPr>
          <a:xfrm>
            <a:off x="2159000" y="3340100"/>
            <a:ext cx="1270001" cy="1270001"/>
            <a:chOff x="0" y="0"/>
            <a:chExt cx="1270000" cy="1270000"/>
          </a:xfrm>
        </p:grpSpPr>
        <p:pic>
          <p:nvPicPr>
            <p:cNvPr id="84" name="Shape 8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Shape 85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6" name="Shape 86"/>
          <p:cNvGrpSpPr/>
          <p:nvPr/>
        </p:nvGrpSpPr>
        <p:grpSpPr>
          <a:xfrm>
            <a:off x="635000" y="4876800"/>
            <a:ext cx="1270001" cy="1270001"/>
            <a:chOff x="0" y="0"/>
            <a:chExt cx="1270000" cy="1270000"/>
          </a:xfrm>
        </p:grpSpPr>
        <p:pic>
          <p:nvPicPr>
            <p:cNvPr id="87" name="Shape 8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Shape 88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9" name="Shape 89"/>
          <p:cNvGrpSpPr/>
          <p:nvPr/>
        </p:nvGrpSpPr>
        <p:grpSpPr>
          <a:xfrm>
            <a:off x="2159000" y="4876800"/>
            <a:ext cx="1270001" cy="1270001"/>
            <a:chOff x="0" y="0"/>
            <a:chExt cx="1270000" cy="1270000"/>
          </a:xfrm>
        </p:grpSpPr>
        <p:pic>
          <p:nvPicPr>
            <p:cNvPr id="90" name="Shape 9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Shape 91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sp>
        <p:nvSpPr>
          <p:cNvPr id="92" name="Shape 92"/>
          <p:cNvSpPr/>
          <p:nvPr/>
        </p:nvSpPr>
        <p:spPr>
          <a:xfrm>
            <a:off x="8790781" y="1828800"/>
            <a:ext cx="3236119" cy="2032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noFill/>
          <a:ln>
            <a:noFill/>
          </a:ln>
        </p:spPr>
        <p:txBody>
          <a:bodyPr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  <p:grpSp>
        <p:nvGrpSpPr>
          <p:cNvPr id="93" name="Shape 93"/>
          <p:cNvGrpSpPr/>
          <p:nvPr/>
        </p:nvGrpSpPr>
        <p:grpSpPr>
          <a:xfrm>
            <a:off x="4051298" y="1828799"/>
            <a:ext cx="2032001" cy="2032001"/>
            <a:chOff x="0" y="0"/>
            <a:chExt cx="2032000" cy="2032000"/>
          </a:xfrm>
        </p:grpSpPr>
        <p:pic>
          <p:nvPicPr>
            <p:cNvPr id="94" name="Shape 9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Shape 95"/>
            <p:cNvSpPr/>
            <p:nvPr/>
          </p:nvSpPr>
          <p:spPr>
            <a:xfrm>
              <a:off x="1651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96" name="Shape 96"/>
            <p:cNvSpPr/>
            <p:nvPr/>
          </p:nvSpPr>
          <p:spPr>
            <a:xfrm>
              <a:off x="165100" y="4191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97" name="Shape 97"/>
          <p:cNvGrpSpPr/>
          <p:nvPr/>
        </p:nvGrpSpPr>
        <p:grpSpPr>
          <a:xfrm>
            <a:off x="6362698" y="1828799"/>
            <a:ext cx="2032001" cy="2032001"/>
            <a:chOff x="0" y="0"/>
            <a:chExt cx="2032000" cy="2032000"/>
          </a:xfrm>
        </p:grpSpPr>
        <p:pic>
          <p:nvPicPr>
            <p:cNvPr id="98" name="Shape 9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Shape 99"/>
            <p:cNvSpPr/>
            <p:nvPr/>
          </p:nvSpPr>
          <p:spPr>
            <a:xfrm>
              <a:off x="1778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0" name="Shape 100"/>
            <p:cNvSpPr/>
            <p:nvPr/>
          </p:nvSpPr>
          <p:spPr>
            <a:xfrm>
              <a:off x="177800" y="4191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1" name="Shape 101"/>
          <p:cNvGrpSpPr/>
          <p:nvPr/>
        </p:nvGrpSpPr>
        <p:grpSpPr>
          <a:xfrm>
            <a:off x="4051298" y="4114798"/>
            <a:ext cx="2032001" cy="2032001"/>
            <a:chOff x="0" y="0"/>
            <a:chExt cx="2032000" cy="2032000"/>
          </a:xfrm>
        </p:grpSpPr>
        <p:pic>
          <p:nvPicPr>
            <p:cNvPr id="102" name="Shape 10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Shape 103"/>
            <p:cNvSpPr/>
            <p:nvPr/>
          </p:nvSpPr>
          <p:spPr>
            <a:xfrm>
              <a:off x="1651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4" name="Shape 104"/>
            <p:cNvSpPr/>
            <p:nvPr/>
          </p:nvSpPr>
          <p:spPr>
            <a:xfrm>
              <a:off x="165100" y="4445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5" name="Shape 105"/>
          <p:cNvGrpSpPr/>
          <p:nvPr/>
        </p:nvGrpSpPr>
        <p:grpSpPr>
          <a:xfrm>
            <a:off x="6362698" y="4114798"/>
            <a:ext cx="2032001" cy="2032001"/>
            <a:chOff x="0" y="0"/>
            <a:chExt cx="2032000" cy="2032000"/>
          </a:xfrm>
        </p:grpSpPr>
        <p:pic>
          <p:nvPicPr>
            <p:cNvPr id="106" name="Shape 10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Shape 107"/>
            <p:cNvSpPr/>
            <p:nvPr/>
          </p:nvSpPr>
          <p:spPr>
            <a:xfrm>
              <a:off x="1778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8" name="Shape 108"/>
            <p:cNvSpPr/>
            <p:nvPr/>
          </p:nvSpPr>
          <p:spPr>
            <a:xfrm>
              <a:off x="177800" y="4445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sp>
        <p:nvSpPr>
          <p:cNvPr id="109" name="Shape 109"/>
          <p:cNvSpPr/>
          <p:nvPr/>
        </p:nvSpPr>
        <p:spPr>
          <a:xfrm>
            <a:off x="8790781" y="4114800"/>
            <a:ext cx="3236119" cy="2032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Shape 1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2" name="Shape 1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13" name="Shape 113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114" name="Shape 1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Shape 115"/>
            <p:cNvSpPr/>
            <p:nvPr/>
          </p:nvSpPr>
          <p:spPr>
            <a:xfrm>
              <a:off x="88900" y="543558"/>
              <a:ext cx="1079499" cy="23368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16" name="Shape 116"/>
          <p:cNvCxnSpPr/>
          <p:nvPr/>
        </p:nvCxnSpPr>
        <p:spPr>
          <a:xfrm rot="10800000" flipH="1">
            <a:off x="3911600" y="3243406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7" name="Shape 117"/>
          <p:cNvCxnSpPr/>
          <p:nvPr/>
        </p:nvCxnSpPr>
        <p:spPr>
          <a:xfrm rot="10800000" flipH="1">
            <a:off x="3911600" y="5381323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18" name="Shape 118"/>
          <p:cNvSpPr/>
          <p:nvPr/>
        </p:nvSpPr>
        <p:spPr>
          <a:xfrm>
            <a:off x="3911600" y="2989696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TIMING</a:t>
            </a:r>
          </a:p>
        </p:txBody>
      </p:sp>
      <p:sp>
        <p:nvSpPr>
          <p:cNvPr id="119" name="Shape 119"/>
          <p:cNvSpPr/>
          <p:nvPr/>
        </p:nvSpPr>
        <p:spPr>
          <a:xfrm>
            <a:off x="3911600" y="5114914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  <p:cxnSp>
        <p:nvCxnSpPr>
          <p:cNvPr id="120" name="Shape 120"/>
          <p:cNvCxnSpPr/>
          <p:nvPr/>
        </p:nvCxnSpPr>
        <p:spPr>
          <a:xfrm rot="10800000" flipH="1">
            <a:off x="3911600" y="2223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21" name="Shape 121"/>
          <p:cNvSpPr/>
          <p:nvPr/>
        </p:nvSpPr>
        <p:spPr>
          <a:xfrm>
            <a:off x="3911600" y="1969299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cxnSp>
        <p:nvCxnSpPr>
          <p:cNvPr id="122" name="Shape 122"/>
          <p:cNvCxnSpPr/>
          <p:nvPr/>
        </p:nvCxnSpPr>
        <p:spPr>
          <a:xfrm rot="10800000" flipH="1">
            <a:off x="3225800" y="1803658"/>
            <a:ext cx="0" cy="4430478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&amp;A">
    <p:bg>
      <p:bgPr>
        <a:solidFill>
          <a:srgbClr val="FFDB00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Shape 1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25" name="Shape 1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26" name="Shape 126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it Tickets">
    <p:bg>
      <p:bgPr>
        <a:solidFill>
          <a:srgbClr val="FFAFC0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Shape 12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29" name="Shape 12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30" name="Shape 130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EXIT TICKETS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 cop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Shape 13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34" name="Shape 13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35" name="Shape 135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136" name="Shape 1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Shape 137"/>
            <p:cNvSpPr/>
            <p:nvPr/>
          </p:nvSpPr>
          <p:spPr>
            <a:xfrm>
              <a:off x="88900" y="543558"/>
              <a:ext cx="1079499" cy="23368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38" name="Shape 138"/>
          <p:cNvCxnSpPr/>
          <p:nvPr/>
        </p:nvCxnSpPr>
        <p:spPr>
          <a:xfrm rot="10800000" flipH="1">
            <a:off x="3225800" y="1803658"/>
            <a:ext cx="0" cy="4430478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Shape 14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1" name="Shape 14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2" name="Shape 142"/>
          <p:cNvCxnSpPr/>
          <p:nvPr/>
        </p:nvCxnSpPr>
        <p:spPr>
          <a:xfrm rot="10800000" flipH="1">
            <a:off x="86233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3" name="Shape 143"/>
          <p:cNvCxnSpPr/>
          <p:nvPr/>
        </p:nvCxnSpPr>
        <p:spPr>
          <a:xfrm rot="10800000" flipH="1">
            <a:off x="6350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44" name="Shape 144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145" name="Shape 145"/>
          <p:cNvSpPr/>
          <p:nvPr/>
        </p:nvSpPr>
        <p:spPr>
          <a:xfrm>
            <a:off x="8636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45948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">
    <p:bg>
      <p:bgPr>
        <a:solidFill>
          <a:srgbClr val="1EC9C6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6" name="Shape 1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MAC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Shape 1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54" name="Shape 1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299" cy="328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MAC Book Pro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2" y="1556145"/>
            <a:ext cx="7328694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Shape 159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0" name="Shape 160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Pad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299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Shape 16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6" name="Shape 16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599" cy="408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Smart Phones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5"/>
            <a:ext cx="4043866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699" cy="551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500" cy="545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Shape 17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74" name="Shape 17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75" name="Shape 175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76" name="Shape 176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cussion">
    <p:bg>
      <p:bgPr>
        <a:solidFill>
          <a:srgbClr val="000000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Shape 18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81" name="Shape 18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82" name="Shape 182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 TIME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12030450" y="739139"/>
            <a:ext cx="345948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Image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Shape 18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6" name="Shape 18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Tex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Shape 18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9" name="Shape 18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Text w/ Source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" name="Shape 19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2" name="Shape 19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n-Bulleted Tex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" name="Shape 19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5" name="Shape 19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Shape 197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8" name="Shape 198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Text, 1 Colum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1" cy="380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buFont typeface="Merriweather Sans"/>
              <a:buChar char="‣"/>
              <a:defRPr/>
            </a:lvl2pPr>
            <a:lvl3pPr lvl="2" rtl="0">
              <a:spcBef>
                <a:spcPts val="0"/>
              </a:spcBef>
              <a:buFont typeface="Merriweather Sans"/>
              <a:buChar char="‣"/>
              <a:defRPr/>
            </a:lvl3pPr>
            <a:lvl4pPr lvl="3" rtl="0">
              <a:spcBef>
                <a:spcPts val="0"/>
              </a:spcBef>
              <a:buFont typeface="Merriweather Sans"/>
              <a:buChar char="‣"/>
              <a:defRPr/>
            </a:lvl4pPr>
            <a:lvl5pPr lvl="4" rtl="0">
              <a:spcBef>
                <a:spcPts val="0"/>
              </a:spcBef>
              <a:buFont typeface="Merriweather Sans"/>
              <a:buChar char="‣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der Rev">
    <p:bg>
      <p:bgPr>
        <a:solidFill>
          <a:srgbClr val="000000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0" name="Shape 20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01" name="Shape 20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act Info">
    <p:bg>
      <p:bgPr>
        <a:solidFill>
          <a:srgbClr val="000000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Shape 20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04" name="Shape 20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05" name="Shape 205"/>
          <p:cNvSpPr/>
          <p:nvPr/>
        </p:nvSpPr>
        <p:spPr>
          <a:xfrm>
            <a:off x="635000" y="22733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77800" marR="0" lvl="1" indent="-177800" algn="l" rtl="0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  <p:sp>
        <p:nvSpPr>
          <p:cNvPr id="206" name="Shape 206"/>
          <p:cNvSpPr/>
          <p:nvPr/>
        </p:nvSpPr>
        <p:spPr>
          <a:xfrm>
            <a:off x="635000" y="22733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77800" marR="0" lvl="1" indent="-177800" algn="l" rtl="0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" name="Shape 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" name="Shape 26"/>
          <p:cNvCxnSpPr/>
          <p:nvPr/>
        </p:nvCxnSpPr>
        <p:spPr>
          <a:xfrm rot="10800000" flipH="1">
            <a:off x="6350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7" name="Shape 27"/>
          <p:cNvCxnSpPr/>
          <p:nvPr/>
        </p:nvCxnSpPr>
        <p:spPr>
          <a:xfrm rot="10800000" flipH="1">
            <a:off x="46228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8" name="Shape 28"/>
          <p:cNvCxnSpPr/>
          <p:nvPr/>
        </p:nvCxnSpPr>
        <p:spPr>
          <a:xfrm rot="10800000" flipH="1">
            <a:off x="635000" y="57528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9" name="Shape 29"/>
          <p:cNvCxnSpPr/>
          <p:nvPr/>
        </p:nvCxnSpPr>
        <p:spPr>
          <a:xfrm>
            <a:off x="4635500" y="5753100"/>
            <a:ext cx="7731807" cy="17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0" name="Shape 30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sp>
        <p:nvSpPr>
          <p:cNvPr id="31" name="Shape 31"/>
          <p:cNvSpPr/>
          <p:nvPr/>
        </p:nvSpPr>
        <p:spPr>
          <a:xfrm>
            <a:off x="46355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</a:p>
        </p:txBody>
      </p:sp>
      <p:sp>
        <p:nvSpPr>
          <p:cNvPr id="32" name="Shape 32"/>
          <p:cNvSpPr/>
          <p:nvPr/>
        </p:nvSpPr>
        <p:spPr>
          <a:xfrm>
            <a:off x="4635500" y="5359400"/>
            <a:ext cx="7746999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33" name="Shape 33"/>
          <p:cNvSpPr/>
          <p:nvPr/>
        </p:nvSpPr>
        <p:spPr>
          <a:xfrm>
            <a:off x="635000" y="53594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" name="Shape 3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7" name="Shape 37"/>
          <p:cNvCxnSpPr/>
          <p:nvPr/>
        </p:nvCxnSpPr>
        <p:spPr>
          <a:xfrm rot="10800000" flipH="1">
            <a:off x="86233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8" name="Shape 38"/>
          <p:cNvCxnSpPr/>
          <p:nvPr/>
        </p:nvCxnSpPr>
        <p:spPr>
          <a:xfrm rot="10800000" flipH="1">
            <a:off x="6350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9" name="Shape 39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40" name="Shape 40"/>
          <p:cNvSpPr/>
          <p:nvPr/>
        </p:nvSpPr>
        <p:spPr>
          <a:xfrm>
            <a:off x="8636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MAC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hape 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Shape 4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4" name="Shape 4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299" cy="328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MAC Book Pro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2" y="1556145"/>
            <a:ext cx="7328694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hape 4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9" name="Shape 4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Pad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Shape 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299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Shape 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4" name="Shape 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599" cy="408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hape 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Shape 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2592"/>
              </a:lnSpc>
              <a:spcBef>
                <a:spcPts val="0"/>
              </a:spcBef>
              <a:defRPr/>
            </a:lvl1pPr>
            <a:lvl2pPr marL="0" marR="0" lvl="1" indent="228600" algn="l" rtl="0">
              <a:lnSpc>
                <a:spcPct val="92592"/>
              </a:lnSpc>
              <a:spcBef>
                <a:spcPts val="0"/>
              </a:spcBef>
              <a:defRPr/>
            </a:lvl2pPr>
            <a:lvl3pPr marL="0" marR="0" lvl="2" indent="457200" algn="l" rtl="0">
              <a:lnSpc>
                <a:spcPct val="92592"/>
              </a:lnSpc>
              <a:spcBef>
                <a:spcPts val="0"/>
              </a:spcBef>
              <a:defRPr/>
            </a:lvl3pPr>
            <a:lvl4pPr marL="0" marR="0" lvl="3" indent="685800" algn="l" rtl="0">
              <a:lnSpc>
                <a:spcPct val="92592"/>
              </a:lnSpc>
              <a:spcBef>
                <a:spcPts val="0"/>
              </a:spcBef>
              <a:defRPr/>
            </a:lvl4pPr>
            <a:lvl5pPr marL="0" marR="0" lvl="4" indent="914400" algn="l" rtl="0">
              <a:lnSpc>
                <a:spcPct val="92592"/>
              </a:lnSpc>
              <a:spcBef>
                <a:spcPts val="0"/>
              </a:spcBef>
              <a:defRPr/>
            </a:lvl5pPr>
            <a:lvl6pPr marL="0" marR="0" lvl="5" indent="1143000" algn="l" rtl="0">
              <a:lnSpc>
                <a:spcPct val="92592"/>
              </a:lnSpc>
              <a:spcBef>
                <a:spcPts val="0"/>
              </a:spcBef>
              <a:defRPr/>
            </a:lvl6pPr>
            <a:lvl7pPr marL="0" marR="0" lvl="6" indent="1371600" algn="l" rtl="0">
              <a:lnSpc>
                <a:spcPct val="92592"/>
              </a:lnSpc>
              <a:spcBef>
                <a:spcPts val="0"/>
              </a:spcBef>
              <a:defRPr/>
            </a:lvl7pPr>
            <a:lvl8pPr marL="0" marR="0" lvl="7" indent="1600200" algn="l" rtl="0">
              <a:lnSpc>
                <a:spcPct val="92592"/>
              </a:lnSpc>
              <a:spcBef>
                <a:spcPts val="0"/>
              </a:spcBef>
              <a:defRPr/>
            </a:lvl8pPr>
            <a:lvl9pPr marL="0" marR="0" lvl="8" indent="1828800" algn="l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1" cy="380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defRPr/>
            </a:lvl1pPr>
            <a:lvl2pPr marL="660400" marR="0" lvl="1" indent="-78740" algn="l" rtl="0">
              <a:spcBef>
                <a:spcPts val="1000"/>
              </a:spcBef>
              <a:buFont typeface="Merriweather Sans"/>
              <a:buChar char="‣"/>
              <a:defRPr/>
            </a:lvl2pPr>
            <a:lvl3pPr marL="1117600" marR="0" lvl="2" indent="-78739" algn="l" rtl="0">
              <a:spcBef>
                <a:spcPts val="1000"/>
              </a:spcBef>
              <a:buFont typeface="Merriweather Sans"/>
              <a:buChar char="‣"/>
              <a:defRPr/>
            </a:lvl3pPr>
            <a:lvl4pPr marL="1574800" marR="0" lvl="3" indent="-78739" algn="l" rtl="0">
              <a:spcBef>
                <a:spcPts val="1000"/>
              </a:spcBef>
              <a:buFont typeface="Merriweather Sans"/>
              <a:buChar char="‣"/>
              <a:defRPr/>
            </a:lvl4pPr>
            <a:lvl5pPr marL="2032000" marR="0" lvl="4" indent="-78739" algn="l" rtl="0">
              <a:spcBef>
                <a:spcPts val="1000"/>
              </a:spcBef>
              <a:buFont typeface="Merriweather Sans"/>
              <a:buChar char="‣"/>
              <a:defRPr/>
            </a:lvl5pPr>
            <a:lvl6pPr marL="2654300" marR="0" lvl="5" indent="-78739" algn="l" rtl="0">
              <a:spcBef>
                <a:spcPts val="1000"/>
              </a:spcBef>
              <a:buFont typeface="Arial"/>
              <a:buChar char="•"/>
              <a:defRPr/>
            </a:lvl6pPr>
            <a:lvl7pPr marL="3009900" marR="0" lvl="6" indent="-78739" algn="l" rtl="0">
              <a:spcBef>
                <a:spcPts val="1000"/>
              </a:spcBef>
              <a:buFont typeface="Arial"/>
              <a:buChar char="•"/>
              <a:defRPr/>
            </a:lvl7pPr>
            <a:lvl8pPr marL="3365500" marR="0" lvl="7" indent="-78740" algn="l" rtl="0">
              <a:spcBef>
                <a:spcPts val="1000"/>
              </a:spcBef>
              <a:buFont typeface="Arial"/>
              <a:buChar char="•"/>
              <a:defRPr/>
            </a:lvl8pPr>
            <a:lvl9pPr marL="3721100" marR="0" lvl="8" indent="-78740" algn="l" rtl="0">
              <a:spcBef>
                <a:spcPts val="100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ashingtonpost.com/news/innovations/wp/2016/05/04/netflix-reveals-what-images-hook-viewers-on-new-shows/#comments" TargetMode="External"/><Relationship Id="rId3" Type="http://schemas.openxmlformats.org/officeDocument/2006/relationships/image" Target="../media/image34.png"/><Relationship Id="rId7" Type="http://schemas.openxmlformats.org/officeDocument/2006/relationships/hyperlink" Target="https://www.washingtonpost.com/news/the-switch/wp/2016/08/15/red-light-green-light-new-audis-will-predict-the-time-until-that-stoplight-turns-green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neralassembly-studio/ds-curriculum/raw/master/lessons/lesson-1/assets/data-science-workflow-final.jpg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9.jpe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/>
        </p:nvSpPr>
        <p:spPr>
          <a:xfrm>
            <a:off x="635000" y="1574800"/>
            <a:ext cx="11734800" cy="3721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</a:t>
            </a:r>
          </a:p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DATA SCIENCE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289" name="Shape 289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WHAT IS DATA SCIENCE?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WHAT IS DATA SCIENCE?</a:t>
            </a:r>
          </a:p>
        </p:txBody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 set of tools and techniques for data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Interdisciplinary problem-solving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Application of scientific techniques to                                                   </a:t>
            </a:r>
          </a:p>
          <a:p>
            <a:pPr marR="0" lvl="0" algn="l" rtl="0">
              <a:spcBef>
                <a:spcPts val="0"/>
              </a:spcBef>
              <a:buNone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practical problems</a:t>
            </a:r>
          </a:p>
          <a:p>
            <a:pPr marR="0" lvl="0" algn="l" rtl="0">
              <a:spcBef>
                <a:spcPts val="100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4225" y="1590375"/>
            <a:ext cx="5622775" cy="53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ttps://github.com/ga-students/DS_HK_10/raw/f75605403b8e0bf264135da70bb6c92abfabe43c/notebooks/assets/CGZeXMnWwAAnCy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225" y="1292775"/>
            <a:ext cx="5721264" cy="588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WHAT IS DATA SCIENCE?</a:t>
            </a:r>
          </a:p>
        </p:txBody>
      </p:sp>
      <p:pic>
        <p:nvPicPr>
          <p:cNvPr id="9218" name="Picture 2" descr="https://i2.wp.com/sciencereview.berkeley.edu/wp-content/uploads/2014/04/spring_2014_azam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365250"/>
            <a:ext cx="11137900" cy="564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117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WHO USES DATA SCIENCE?</a:t>
            </a:r>
          </a:p>
        </p:txBody>
      </p:sp>
      <p:pic>
        <p:nvPicPr>
          <p:cNvPr id="303" name="Shape 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525" y="1211212"/>
            <a:ext cx="4322425" cy="2161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Shape 3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6400" y="1856343"/>
            <a:ext cx="4322425" cy="87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7400" y="3621071"/>
            <a:ext cx="4666675" cy="291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Shape 3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6221" y="3826787"/>
            <a:ext cx="3502773" cy="250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Shape 3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07000" y="3213100"/>
            <a:ext cx="2590800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WHO USES DATA SCIENCE?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83423" y="1593850"/>
            <a:ext cx="8067675" cy="3810000"/>
            <a:chOff x="711200" y="1593850"/>
            <a:chExt cx="8067675" cy="38100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1593850"/>
              <a:ext cx="8067675" cy="876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8" name="Picture 4" descr="https://img.washingtonpost.com/wp-apps/imrs.php?src=https://img.washingtonpost.com/rf/image_960w/2010-2019/Wires/Images/2016-07-26/Bloomberg/300708647_0-6.jpg&amp;w=148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600" y="2475832"/>
              <a:ext cx="4393507" cy="2928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3710827" y="3386478"/>
            <a:ext cx="8508951" cy="3069466"/>
            <a:chOff x="3840202" y="3386478"/>
            <a:chExt cx="8508951" cy="3069466"/>
          </a:xfrm>
        </p:grpSpPr>
        <p:pic>
          <p:nvPicPr>
            <p:cNvPr id="6153" name="Picture 9" descr="https://lh5.googleusercontent.com/FsLgqprH3mZcrvf6xzUSaA8lGtqfhnWQft-L9ICPfLAv06zASRVNGqnyGOrswPmZOEBfx7YC-Y7e2VpE-YUtgF2U9mKIB7tTKflY1n8c8y2hfrEPOOZ-4fGhn_TrNfQ4-N9glyA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7600" y="3386478"/>
              <a:ext cx="6076950" cy="2990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4" name="Picture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0202" y="5926401"/>
              <a:ext cx="8508951" cy="529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Rectangle 2"/>
          <p:cNvSpPr/>
          <p:nvPr/>
        </p:nvSpPr>
        <p:spPr>
          <a:xfrm>
            <a:off x="4216400" y="2118916"/>
            <a:ext cx="65024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7"/>
              </a:rPr>
              <a:t>Article</a:t>
            </a:r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246773" y="6148167"/>
            <a:ext cx="7580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8"/>
              </a:rPr>
              <a:t>Article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58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WHO USES DATA SCIENCE?</a:t>
            </a:r>
          </a:p>
        </p:txBody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4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383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4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Can you think of others?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WHAT IS DATA SCIENCE?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53634" y="2127250"/>
            <a:ext cx="11697533" cy="3657600"/>
            <a:chOff x="632428" y="2127250"/>
            <a:chExt cx="11697533" cy="3657600"/>
          </a:xfrm>
        </p:grpSpPr>
        <p:pic>
          <p:nvPicPr>
            <p:cNvPr id="5122" name="Picture 2" descr="https://lh3.googleusercontent.com/vp7gjxfAhoylJ-XO29S0hoQxAwOcpojYQccu5c8feSNWdoPlO2auR0hRj_5dRTKWVOwDnvCbvBJs3C0loKwCoePLTZsn8gIgqMK0VHb9sXLgw-droRTPmCIYJ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428" y="2127250"/>
              <a:ext cx="4873621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http://recruiterbox.com/blog/wp-content/uploads/2016/02/Moneybal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0000" y="2127250"/>
              <a:ext cx="5979961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&quot;No&quot; Symbol 3"/>
          <p:cNvSpPr/>
          <p:nvPr/>
        </p:nvSpPr>
        <p:spPr>
          <a:xfrm>
            <a:off x="1016000" y="1974850"/>
            <a:ext cx="4191000" cy="3886200"/>
          </a:xfrm>
          <a:prstGeom prst="noSmoking">
            <a:avLst>
              <a:gd name="adj" fmla="val 6822"/>
            </a:avLst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610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289" name="Shape 289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Data Science Roles</a:t>
            </a:r>
          </a:p>
        </p:txBody>
      </p:sp>
    </p:spTree>
    <p:extLst>
      <p:ext uri="{BB962C8B-B14F-4D97-AF65-F5344CB8AC3E}">
        <p14:creationId xmlns:p14="http://schemas.microsoft.com/office/powerpoint/2010/main" val="3837281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WHAT IS DATA SCIENCE?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087491" y="1365250"/>
            <a:ext cx="10829817" cy="5577840"/>
            <a:chOff x="1092200" y="1365250"/>
            <a:chExt cx="10829817" cy="5577840"/>
          </a:xfrm>
        </p:grpSpPr>
        <p:pic>
          <p:nvPicPr>
            <p:cNvPr id="3074" name="Picture 2" descr="Rachel’s data science profile, which she created to illustrate trying to visualize oneself as a data scientist; she wanted students and guest lecturers to “riff” on this—to add buckets or remove skills, use a different scale or visualization method, and think about the drawbacks of self-reporti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2200" y="2325370"/>
              <a:ext cx="4902948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Data science team profiles can be constructed from data scientist profiles; there should be alignment between the data science team profile and the profile of the data problems they try to solv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7500" y="1365250"/>
              <a:ext cx="5304517" cy="5577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83630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Data Science involves a variety of roles, not just one.</a:t>
            </a:r>
          </a:p>
        </p:txBody>
      </p:sp>
      <p:sp>
        <p:nvSpPr>
          <p:cNvPr id="319" name="Shape 319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WHAT ARE THE ROLES IN DATA SCIENCE?</a:t>
            </a:r>
          </a:p>
        </p:txBody>
      </p:sp>
      <p:pic>
        <p:nvPicPr>
          <p:cNvPr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124" y="2650900"/>
            <a:ext cx="10448574" cy="351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WELCOME TO DATA SCIENCE</a:t>
            </a:r>
          </a:p>
        </p:txBody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35006" y="194025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Describe the roles and components of a successful learning environment</a:t>
            </a:r>
          </a:p>
          <a:p>
            <a:pPr marL="203200" lvl="0" indent="-25654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Define data science and the data science workflow</a:t>
            </a:r>
          </a:p>
          <a:p>
            <a:pPr marL="203200" lvl="0" indent="-25654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Apply the data science workflow to meet your classmates</a:t>
            </a:r>
          </a:p>
          <a:p>
            <a:pPr marL="203200" lvl="0" indent="-25654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Setup your development environment and review python basics</a:t>
            </a:r>
          </a:p>
          <a:p>
            <a:pPr marR="0" lvl="0" algn="l" rtl="0">
              <a:spcBef>
                <a:spcPts val="100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lang="en-US" sz="5400" b="1">
                <a:latin typeface="Oswald"/>
                <a:ea typeface="Oswald"/>
                <a:cs typeface="Oswald"/>
                <a:sym typeface="Oswald"/>
              </a:rPr>
              <a:t>LEARNING OBJECTIVES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35006" y="11472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Data Science involves a variety of skill sets, not just one.</a:t>
            </a:r>
          </a:p>
        </p:txBody>
      </p:sp>
      <p:sp>
        <p:nvSpPr>
          <p:cNvPr id="326" name="Shape 326"/>
          <p:cNvSpPr/>
          <p:nvPr/>
        </p:nvSpPr>
        <p:spPr>
          <a:xfrm>
            <a:off x="635000" y="715575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WHAT ARE THE ROLES IN DATA SCIENCE?</a:t>
            </a:r>
          </a:p>
        </p:txBody>
      </p:sp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500" y="2319250"/>
            <a:ext cx="6962975" cy="478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35003" y="1292775"/>
            <a:ext cx="52419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These roles prioritize different                                                                                    skill sets.</a:t>
            </a:r>
          </a:p>
          <a:p>
            <a:pPr lvl="0" rtl="0">
              <a:spcBef>
                <a:spcPts val="0"/>
              </a:spcBef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However, all roles involve some                                                                         part of each skillset.</a:t>
            </a:r>
          </a:p>
          <a:p>
            <a:pPr lvl="0" rtl="0">
              <a:spcBef>
                <a:spcPts val="0"/>
              </a:spcBef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Where are your strengths and weaknesses?</a:t>
            </a:r>
          </a:p>
        </p:txBody>
      </p:sp>
      <p:sp>
        <p:nvSpPr>
          <p:cNvPr id="333" name="Shape 33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WHAT ARE THE ROLES IN DATA SCIENCE?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5187" y="1236662"/>
            <a:ext cx="6448425" cy="620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WHAT ARE THE ROLES IN DATA SCIENCE?</a:t>
            </a:r>
          </a:p>
        </p:txBody>
      </p:sp>
      <p:pic>
        <p:nvPicPr>
          <p:cNvPr id="2050" name="Picture 2" descr="https://github.com/ga-students/DS_HK_10/raw/f75605403b8e0bf264135da70bb6c92abfabe43c/notebooks/assets/DS_diagram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t="9632" r="7298" b="11772"/>
          <a:stretch/>
        </p:blipFill>
        <p:spPr bwMode="auto">
          <a:xfrm>
            <a:off x="3014282" y="1397725"/>
            <a:ext cx="6983388" cy="548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8272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WHAT ARE THE ROLES IN DATA SCIENCE?</a:t>
            </a:r>
          </a:p>
        </p:txBody>
      </p:sp>
      <p:pic>
        <p:nvPicPr>
          <p:cNvPr id="7" name="Picture 2" descr="https://github.com/ga-students/DS_HK_10/raw/f75605403b8e0bf264135da70bb6c92abfabe43c/notebooks/assets/vizstar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862" y="1279711"/>
            <a:ext cx="8947062" cy="579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337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367" name="Shape 367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THE DATA SCIENCE WORKFLOW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 methodology for doing Data Science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Similar to the scientific method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Helps produce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reliable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reproducible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results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Reliable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:  Accurate findings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Reproducible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:  Others can follow your steps and get the same results</a:t>
            </a:r>
          </a:p>
        </p:txBody>
      </p:sp>
      <p:sp>
        <p:nvSpPr>
          <p:cNvPr id="373" name="Shape 37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 steps: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Identify the problem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Acquire the data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Parse the data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Mine the data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Refine the data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Build a data model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Present the results</a:t>
            </a:r>
          </a:p>
        </p:txBody>
      </p:sp>
      <p:sp>
        <p:nvSpPr>
          <p:cNvPr id="379" name="Shape 379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380" name="Shape 38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4000" y="1272925"/>
            <a:ext cx="4264698" cy="564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387" name="Shape 387" descr="1 Identif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999" y="1291927"/>
            <a:ext cx="11734798" cy="3438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3" name="Shape 39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394" name="Shape 394" descr="2 Acquire.png"/>
          <p:cNvPicPr preferRelativeResize="0"/>
          <p:nvPr/>
        </p:nvPicPr>
        <p:blipFill rotWithShape="1">
          <a:blip r:embed="rId3">
            <a:alphaModFix/>
          </a:blip>
          <a:srcRect l="367" r="367"/>
          <a:stretch/>
        </p:blipFill>
        <p:spPr>
          <a:xfrm>
            <a:off x="634999" y="1932014"/>
            <a:ext cx="11734798" cy="3438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00" name="Shape 400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401" name="Shape 401" descr="3 Parse.png"/>
          <p:cNvPicPr preferRelativeResize="0"/>
          <p:nvPr/>
        </p:nvPicPr>
        <p:blipFill rotWithShape="1">
          <a:blip r:embed="rId3">
            <a:alphaModFix/>
          </a:blip>
          <a:srcRect l="3497" r="3488"/>
          <a:stretch/>
        </p:blipFill>
        <p:spPr>
          <a:xfrm>
            <a:off x="635000" y="1931999"/>
            <a:ext cx="11734800" cy="3438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2123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DATA SCIENCE</a:t>
            </a:r>
          </a:p>
        </p:txBody>
      </p:sp>
      <p:sp>
        <p:nvSpPr>
          <p:cNvPr id="246" name="Shape 246"/>
          <p:cNvSpPr/>
          <p:nvPr/>
        </p:nvSpPr>
        <p:spPr>
          <a:xfrm>
            <a:off x="635000" y="1473200"/>
            <a:ext cx="11734800" cy="280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PRE-WORK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07" name="Shape 407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408" name="Shape 408" descr="4 Mine.png"/>
          <p:cNvPicPr preferRelativeResize="0"/>
          <p:nvPr/>
        </p:nvPicPr>
        <p:blipFill rotWithShape="1">
          <a:blip r:embed="rId3">
            <a:alphaModFix/>
          </a:blip>
          <a:srcRect l="4103" r="4094"/>
          <a:stretch/>
        </p:blipFill>
        <p:spPr>
          <a:xfrm>
            <a:off x="634999" y="1932025"/>
            <a:ext cx="11734797" cy="3438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14" name="Shape 41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415" name="Shape 415" descr="5 Refine.png"/>
          <p:cNvPicPr preferRelativeResize="0"/>
          <p:nvPr/>
        </p:nvPicPr>
        <p:blipFill rotWithShape="1">
          <a:blip r:embed="rId3">
            <a:alphaModFix/>
          </a:blip>
          <a:srcRect l="777" r="777"/>
          <a:stretch/>
        </p:blipFill>
        <p:spPr>
          <a:xfrm>
            <a:off x="635000" y="1932025"/>
            <a:ext cx="11734800" cy="3438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21" name="Shape 42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422" name="Shape 422" descr="6 Build.png"/>
          <p:cNvPicPr preferRelativeResize="0"/>
          <p:nvPr/>
        </p:nvPicPr>
        <p:blipFill rotWithShape="1">
          <a:blip r:embed="rId3">
            <a:alphaModFix/>
          </a:blip>
          <a:srcRect l="4767" r="4767"/>
          <a:stretch/>
        </p:blipFill>
        <p:spPr>
          <a:xfrm>
            <a:off x="634999" y="1932012"/>
            <a:ext cx="11734800" cy="3438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28" name="Shape 428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429" name="Shape 429" descr="7 Present.png"/>
          <p:cNvPicPr preferRelativeResize="0"/>
          <p:nvPr/>
        </p:nvPicPr>
        <p:blipFill rotWithShape="1">
          <a:blip r:embed="rId3">
            <a:alphaModFix/>
          </a:blip>
          <a:srcRect l="1978" r="1987"/>
          <a:stretch/>
        </p:blipFill>
        <p:spPr>
          <a:xfrm>
            <a:off x="635000" y="1932025"/>
            <a:ext cx="11734799" cy="3438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4098" name="Picture 2" descr="https://github.com/ga-students/DS_HK_10/raw/f75605403b8e0bf264135da70bb6c92abfabe43c/notebooks/assets/benfry-workflo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" y="2135603"/>
            <a:ext cx="5700827" cy="119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github.com/ga-students/DS_HK_10/raw/f75605403b8e0bf264135da70bb6c92abfabe43c/notebooks/assets/benfry-workflow-recurs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99" y="4298872"/>
            <a:ext cx="5700827" cy="123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35000" y="1547345"/>
            <a:ext cx="15664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Helvetica Neue"/>
              </a:rPr>
              <a:t>Interdisciplinary</a:t>
            </a:r>
          </a:p>
        </p:txBody>
      </p:sp>
      <p:sp>
        <p:nvSpPr>
          <p:cNvPr id="3" name="Rectangle 2"/>
          <p:cNvSpPr/>
          <p:nvPr/>
        </p:nvSpPr>
        <p:spPr>
          <a:xfrm>
            <a:off x="635000" y="3612051"/>
            <a:ext cx="1059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Helvetica Neue"/>
              </a:rPr>
              <a:t>Recursion</a:t>
            </a:r>
          </a:p>
        </p:txBody>
      </p:sp>
      <p:pic>
        <p:nvPicPr>
          <p:cNvPr id="1026" name="Picture 2" descr="https://github.com/rasbt/pattern_classification/raw/master/Images/supervised_learning_flowchar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444" y="1238704"/>
            <a:ext cx="5718213" cy="597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502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GUIDED PRACTICE</a:t>
            </a:r>
          </a:p>
        </p:txBody>
      </p:sp>
      <p:sp>
        <p:nvSpPr>
          <p:cNvPr id="529" name="Shape 529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DATA SCIENCE WORK FLOW EXERCISE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/>
          <p:nvPr/>
        </p:nvSpPr>
        <p:spPr>
          <a:xfrm>
            <a:off x="2961475" y="2224350"/>
            <a:ext cx="7559399" cy="3429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457200" marR="0" lvl="0" indent="-342900" algn="l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AutoNum type="arabicPeriod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Divide into 4 groups, each located at a whiteboard.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18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IDENTIFY</a:t>
            </a: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 Each group should develop 1 research question they would like to know about their classmates.  Create a hypothesis to your question. Don’t share your question yet! (5 minutes)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ACQUIRE</a:t>
            </a: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 Rotate from group to group to collect data for your hypothesis.  Have other students write or tally their answers on the whiteboard.  (10 minutes)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PRESENT</a:t>
            </a: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 Communicate the results of your analysis to the class. (10 minutes)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Create a narrative to summarize your findings.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Provide a basic visualization for easy comprehension.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Choose one student to present for the group.</a:t>
            </a:r>
          </a:p>
        </p:txBody>
      </p:sp>
      <p:pic>
        <p:nvPicPr>
          <p:cNvPr id="535" name="Shape 5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Shape 536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37" name="Shape 537"/>
          <p:cNvSpPr/>
          <p:nvPr/>
        </p:nvSpPr>
        <p:spPr>
          <a:xfrm>
            <a:off x="3052744" y="62495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Presentation of the results</a:t>
            </a:r>
          </a:p>
        </p:txBody>
      </p:sp>
      <p:sp>
        <p:nvSpPr>
          <p:cNvPr id="538" name="Shape 538"/>
          <p:cNvSpPr/>
          <p:nvPr/>
        </p:nvSpPr>
        <p:spPr>
          <a:xfrm>
            <a:off x="2989800" y="58568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</a:p>
        </p:txBody>
      </p:sp>
      <p:sp>
        <p:nvSpPr>
          <p:cNvPr id="539" name="Shape 539"/>
          <p:cNvSpPr/>
          <p:nvPr/>
        </p:nvSpPr>
        <p:spPr>
          <a:xfrm>
            <a:off x="2989800" y="1776149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>
                <a:latin typeface="Oswald"/>
                <a:ea typeface="Oswald"/>
                <a:cs typeface="Oswald"/>
                <a:sym typeface="Oswald"/>
              </a:rPr>
              <a:t>DIRECTIONS  (25 minutes)</a:t>
            </a:r>
          </a:p>
        </p:txBody>
      </p:sp>
      <p:cxnSp>
        <p:nvCxnSpPr>
          <p:cNvPr id="540" name="Shape 540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41" name="Shape 54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ACTIVITY: DATA SCIENCE WORKFLOW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DEMO</a:t>
            </a:r>
          </a:p>
        </p:txBody>
      </p:sp>
      <p:sp>
        <p:nvSpPr>
          <p:cNvPr id="547" name="Shape 547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ENVIRONMENT SETUP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35006" y="14536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A Brief Intro to Our Environment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IPython Notebook Test and Python Review</a:t>
            </a:r>
          </a:p>
          <a:p>
            <a:pPr marR="0" lvl="0" algn="l" rtl="0">
              <a:spcBef>
                <a:spcPts val="100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3" name="Shape 55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DEV ENVIRONMENT SETUP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35000" y="4224210"/>
            <a:ext cx="7699381" cy="2017840"/>
            <a:chOff x="635000" y="2127250"/>
            <a:chExt cx="7699381" cy="2017840"/>
          </a:xfrm>
        </p:grpSpPr>
        <p:pic>
          <p:nvPicPr>
            <p:cNvPr id="6" name="Picture 2" descr="https://bids.berkeley.edu/sites/default/files/styles/400x225/public/projects/ipython_large.jpg?itok=DiR8IgLV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9200" y="2243138"/>
              <a:ext cx="3381248" cy="1901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https://avatars3.githubusercontent.com/u/7388996?v=3&amp;s=20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381" y="220345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https://www.python.org/static/opengraph-icon-200x20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000" y="212725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https://www.continuum.io/sites/default/files/default_images/Anaconda_Logo_0702_0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22" r="33389" b="36222"/>
            <a:stretch/>
          </p:blipFill>
          <p:spPr bwMode="auto">
            <a:xfrm>
              <a:off x="2540000" y="2203450"/>
              <a:ext cx="1908175" cy="1822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787400" y="2358898"/>
            <a:ext cx="3641852" cy="1901952"/>
            <a:chOff x="787400" y="2203450"/>
            <a:chExt cx="3641852" cy="1901952"/>
          </a:xfrm>
        </p:grpSpPr>
        <p:pic>
          <p:nvPicPr>
            <p:cNvPr id="7170" name="Picture 2" descr="https://assets-cdn.github.com/images/modules/logos_page/GitHub-Mark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300" y="2203450"/>
              <a:ext cx="1901952" cy="1901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2" name="Picture 4" descr="https://res.cloudinary.com/duo41k2sh/image/upload/v1454254508/git-logo_bv0ydu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400" y="2285746"/>
              <a:ext cx="1737360" cy="1737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388305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35006" y="14536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Brief intro of tools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Environment setup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Create a Github account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Install Python 2.7 and Anaconda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Practice Python syntax, Terminal commands, and Pandas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iPython Notebook test and Python review</a:t>
            </a:r>
          </a:p>
          <a:p>
            <a:pPr marR="0" lvl="0" algn="l" rtl="0">
              <a:spcBef>
                <a:spcPts val="100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3" name="Shape 55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DEV ENVIRONMENT SETUP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PRE-WORK REVIEW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35006" y="9580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Define basic data types used in object-oriented programming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Recall the Python syntax for lists, dictionaries, and functions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CONCLUSION</a:t>
            </a:r>
          </a:p>
        </p:txBody>
      </p:sp>
      <p:sp>
        <p:nvSpPr>
          <p:cNvPr id="565" name="Shape 565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REVIEW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>
            <a:spLocks noGrp="1"/>
          </p:cNvSpPr>
          <p:nvPr>
            <p:ph type="body" idx="1"/>
          </p:nvPr>
        </p:nvSpPr>
        <p:spPr>
          <a:xfrm>
            <a:off x="635006" y="14536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You should now be able to answer the following questions: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What is Data Science?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What is the Data Science workflow?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How can you have a successful learning experience at GA?</a:t>
            </a:r>
          </a:p>
        </p:txBody>
      </p:sp>
      <p:sp>
        <p:nvSpPr>
          <p:cNvPr id="571" name="Shape 57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CONCLUSION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2123"/>
        </a:solid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DATA SCIENCE</a:t>
            </a:r>
          </a:p>
        </p:txBody>
      </p:sp>
      <p:sp>
        <p:nvSpPr>
          <p:cNvPr id="577" name="Shape 577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BEFORE NEXT CLASS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00"/>
        </a:solidFill>
        <a:effectLst/>
      </p:bgPr>
    </p:bg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/>
          <p:nvPr/>
        </p:nvSpPr>
        <p:spPr>
          <a:xfrm>
            <a:off x="635000" y="1473200"/>
            <a:ext cx="11734800" cy="1612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90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Q &amp; A</a:t>
            </a:r>
          </a:p>
        </p:txBody>
      </p:sp>
      <p:cxnSp>
        <p:nvCxnSpPr>
          <p:cNvPr id="590" name="Shape 590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591" name="Shape 59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592" name="Shape 592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lang="en-US" sz="2800" b="1">
                <a:latin typeface="Oswald"/>
                <a:ea typeface="Oswald"/>
                <a:cs typeface="Oswald"/>
                <a:sym typeface="Oswald"/>
              </a:rPr>
              <a:t>WELCOME TO DATA SCIENCE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FC0"/>
        </a:solidFill>
        <a:effectLst/>
      </p:bgPr>
    </p:bg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/>
          <p:nvPr/>
        </p:nvSpPr>
        <p:spPr>
          <a:xfrm>
            <a:off x="635000" y="1473200"/>
            <a:ext cx="11734800" cy="1612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90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EXIT TICKET </a:t>
            </a:r>
          </a:p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None/>
            </a:pPr>
            <a:endParaRPr sz="90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598" name="Shape 598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599" name="Shape 599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600" name="Shape 600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114285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WELCOME TO DATA SCIENCE</a:t>
            </a:r>
          </a:p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buNone/>
            </a:pPr>
            <a:endParaRPr sz="2800"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01" name="Shape 601"/>
          <p:cNvSpPr/>
          <p:nvPr/>
        </p:nvSpPr>
        <p:spPr>
          <a:xfrm>
            <a:off x="3113900" y="4078875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lang="en-US" sz="2800" b="1">
                <a:latin typeface="Oswald"/>
                <a:ea typeface="Oswald"/>
                <a:cs typeface="Oswald"/>
                <a:sym typeface="Oswald"/>
              </a:rPr>
              <a:t>DON’T FORGET TO FILL OUT YOUR EXIT TICKET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/>
        </p:nvSpPr>
        <p:spPr>
          <a:xfrm>
            <a:off x="635000" y="736600"/>
            <a:ext cx="10160000" cy="431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DATA SCIENCE</a:t>
            </a:r>
          </a:p>
        </p:txBody>
      </p:sp>
      <p:sp>
        <p:nvSpPr>
          <p:cNvPr id="258" name="Shape 258"/>
          <p:cNvSpPr/>
          <p:nvPr/>
        </p:nvSpPr>
        <p:spPr>
          <a:xfrm>
            <a:off x="635000" y="1473200"/>
            <a:ext cx="11734800" cy="280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GA!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WELCOME TO GA!</a:t>
            </a:r>
          </a:p>
        </p:txBody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General Assembly is a global community of individuals empowered to pursue the work we love.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General Assembly’s mission is to build our community by transforming millions of thinkers into creators.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Access to EIRs: office hours, in class support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Exit Tickets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Mid-Course Feedback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End of Course Feedback</a:t>
            </a:r>
          </a:p>
        </p:txBody>
      </p:sp>
      <p:sp>
        <p:nvSpPr>
          <p:cNvPr id="270" name="Shape 270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FEEDBACK/SUPPORT</a:t>
            </a:r>
          </a:p>
        </p:txBody>
      </p:sp>
      <p:pic>
        <p:nvPicPr>
          <p:cNvPr id="271" name="Shape 271" descr="Graphic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225" y="2773077"/>
            <a:ext cx="7721698" cy="3283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GA GRADUATION REQUIREMENTS</a:t>
            </a:r>
          </a:p>
        </p:txBody>
      </p:sp>
      <p:pic>
        <p:nvPicPr>
          <p:cNvPr id="277" name="Shape 277" descr="GA Grad Requirement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69870"/>
            <a:ext cx="13004800" cy="2962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FOREVER AND EVER</a:t>
            </a:r>
          </a:p>
        </p:txBody>
      </p:sp>
      <p:pic>
        <p:nvPicPr>
          <p:cNvPr id="283" name="Shape 283" descr="Forever and ev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45853"/>
            <a:ext cx="12832676" cy="502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721</Words>
  <Application>Microsoft Office PowerPoint</Application>
  <PresentationFormat>Custom</PresentationFormat>
  <Paragraphs>176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Merriweather Sans</vt:lpstr>
      <vt:lpstr>Georgia</vt:lpstr>
      <vt:lpstr>Impact</vt:lpstr>
      <vt:lpstr>Helvetica Neue</vt:lpstr>
      <vt:lpstr>Arial</vt:lpstr>
      <vt:lpstr>Oswald</vt:lpstr>
      <vt:lpstr>White</vt:lpstr>
      <vt:lpstr>PowerPoint Presentation</vt:lpstr>
      <vt:lpstr>LEARNING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John Tate</cp:lastModifiedBy>
  <cp:revision>21</cp:revision>
  <dcterms:modified xsi:type="dcterms:W3CDTF">2017-10-22T16:42:17Z</dcterms:modified>
</cp:coreProperties>
</file>